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7" r:id="rId3"/>
    <p:sldId id="403" r:id="rId4"/>
    <p:sldId id="404" r:id="rId5"/>
    <p:sldId id="405" r:id="rId6"/>
    <p:sldId id="406" r:id="rId7"/>
    <p:sldId id="407" r:id="rId8"/>
    <p:sldId id="402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1AD4-F45D-4191-824B-782DEECF864F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83EA-5C6D-4046-B631-DA21A65F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6099"/>
            <a:ext cx="5139134" cy="41839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FED9-94DB-43FC-8375-E6208239612E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5F2E-DEE4-4BF4-B18D-2ED37E86DBAA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8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13">
                <a:solidFill>
                  <a:schemeClr val="tx1">
                    <a:tint val="75000"/>
                  </a:schemeClr>
                </a:solidFill>
              </a:defRPr>
            </a:lvl1pPr>
            <a:lvl2pPr marL="323061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2pPr>
            <a:lvl3pPr marL="64612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96918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4pPr>
            <a:lvl5pPr marL="129224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5pPr>
            <a:lvl6pPr marL="161530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6pPr>
            <a:lvl7pPr marL="1938363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7pPr>
            <a:lvl8pPr marL="2261423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8pPr>
            <a:lvl9pPr marL="2584484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4A6C-ACA9-47E0-BFD3-40768074FF7B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8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979"/>
            </a:lvl1pPr>
            <a:lvl2pPr>
              <a:defRPr sz="1697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979"/>
            </a:lvl1pPr>
            <a:lvl2pPr>
              <a:defRPr sz="1697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FC26-FAD0-4A6A-807B-7AA5514CA7F1}" type="datetime1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9" cy="639762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061" indent="0">
              <a:buNone/>
              <a:defRPr sz="1413" b="1"/>
            </a:lvl2pPr>
            <a:lvl3pPr marL="646121" indent="0">
              <a:buNone/>
              <a:defRPr sz="1272" b="1"/>
            </a:lvl3pPr>
            <a:lvl4pPr marL="969182" indent="0">
              <a:buNone/>
              <a:defRPr sz="1130" b="1"/>
            </a:lvl4pPr>
            <a:lvl5pPr marL="1292242" indent="0">
              <a:buNone/>
              <a:defRPr sz="1130" b="1"/>
            </a:lvl5pPr>
            <a:lvl6pPr marL="1615302" indent="0">
              <a:buNone/>
              <a:defRPr sz="1130" b="1"/>
            </a:lvl6pPr>
            <a:lvl7pPr marL="1938363" indent="0">
              <a:buNone/>
              <a:defRPr sz="1130" b="1"/>
            </a:lvl7pPr>
            <a:lvl8pPr marL="2261423" indent="0">
              <a:buNone/>
              <a:defRPr sz="1130" b="1"/>
            </a:lvl8pPr>
            <a:lvl9pPr marL="2584484" indent="0">
              <a:buNone/>
              <a:defRPr sz="1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9" cy="3951288"/>
          </a:xfrm>
        </p:spPr>
        <p:txBody>
          <a:bodyPr/>
          <a:lstStyle>
            <a:lvl1pPr>
              <a:defRPr sz="1697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061" indent="0">
              <a:buNone/>
              <a:defRPr sz="1413" b="1"/>
            </a:lvl2pPr>
            <a:lvl3pPr marL="646121" indent="0">
              <a:buNone/>
              <a:defRPr sz="1272" b="1"/>
            </a:lvl3pPr>
            <a:lvl4pPr marL="969182" indent="0">
              <a:buNone/>
              <a:defRPr sz="1130" b="1"/>
            </a:lvl4pPr>
            <a:lvl5pPr marL="1292242" indent="0">
              <a:buNone/>
              <a:defRPr sz="1130" b="1"/>
            </a:lvl5pPr>
            <a:lvl6pPr marL="1615302" indent="0">
              <a:buNone/>
              <a:defRPr sz="1130" b="1"/>
            </a:lvl6pPr>
            <a:lvl7pPr marL="1938363" indent="0">
              <a:buNone/>
              <a:defRPr sz="1130" b="1"/>
            </a:lvl7pPr>
            <a:lvl8pPr marL="2261423" indent="0">
              <a:buNone/>
              <a:defRPr sz="1130" b="1"/>
            </a:lvl8pPr>
            <a:lvl9pPr marL="2584484" indent="0">
              <a:buNone/>
              <a:defRPr sz="1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1697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4F-89D6-47D5-97BE-EAD7F59CDCC0}" type="datetime1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8832-8A21-4C03-A9BF-95E96EAFB6A6}" type="datetime1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9A74-DFD9-4669-8056-D94651AD8F6F}" type="datetime1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261"/>
            </a:lvl1pPr>
            <a:lvl2pPr>
              <a:defRPr sz="1979"/>
            </a:lvl2pPr>
            <a:lvl3pPr>
              <a:defRPr sz="1697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989"/>
            </a:lvl1pPr>
            <a:lvl2pPr marL="323061" indent="0">
              <a:buNone/>
              <a:defRPr sz="848"/>
            </a:lvl2pPr>
            <a:lvl3pPr marL="646121" indent="0">
              <a:buNone/>
              <a:defRPr sz="707"/>
            </a:lvl3pPr>
            <a:lvl4pPr marL="969182" indent="0">
              <a:buNone/>
              <a:defRPr sz="636"/>
            </a:lvl4pPr>
            <a:lvl5pPr marL="1292242" indent="0">
              <a:buNone/>
              <a:defRPr sz="636"/>
            </a:lvl5pPr>
            <a:lvl6pPr marL="1615302" indent="0">
              <a:buNone/>
              <a:defRPr sz="636"/>
            </a:lvl6pPr>
            <a:lvl7pPr marL="1938363" indent="0">
              <a:buNone/>
              <a:defRPr sz="636"/>
            </a:lvl7pPr>
            <a:lvl8pPr marL="2261423" indent="0">
              <a:buNone/>
              <a:defRPr sz="636"/>
            </a:lvl8pPr>
            <a:lvl9pPr marL="2584484" indent="0">
              <a:buNone/>
              <a:defRPr sz="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2079-A8F0-482D-B513-62EBC1E9A49B}" type="datetime1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4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261"/>
            </a:lvl1pPr>
            <a:lvl2pPr marL="323061" indent="0">
              <a:buNone/>
              <a:defRPr sz="1979"/>
            </a:lvl2pPr>
            <a:lvl3pPr marL="646121" indent="0">
              <a:buNone/>
              <a:defRPr sz="1697"/>
            </a:lvl3pPr>
            <a:lvl4pPr marL="969182" indent="0">
              <a:buNone/>
              <a:defRPr sz="1413"/>
            </a:lvl4pPr>
            <a:lvl5pPr marL="1292242" indent="0">
              <a:buNone/>
              <a:defRPr sz="1413"/>
            </a:lvl5pPr>
            <a:lvl6pPr marL="1615302" indent="0">
              <a:buNone/>
              <a:defRPr sz="1413"/>
            </a:lvl6pPr>
            <a:lvl7pPr marL="1938363" indent="0">
              <a:buNone/>
              <a:defRPr sz="1413"/>
            </a:lvl7pPr>
            <a:lvl8pPr marL="2261423" indent="0">
              <a:buNone/>
              <a:defRPr sz="1413"/>
            </a:lvl8pPr>
            <a:lvl9pPr marL="2584484" indent="0">
              <a:buNone/>
              <a:defRPr sz="14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989"/>
            </a:lvl1pPr>
            <a:lvl2pPr marL="323061" indent="0">
              <a:buNone/>
              <a:defRPr sz="848"/>
            </a:lvl2pPr>
            <a:lvl3pPr marL="646121" indent="0">
              <a:buNone/>
              <a:defRPr sz="707"/>
            </a:lvl3pPr>
            <a:lvl4pPr marL="969182" indent="0">
              <a:buNone/>
              <a:defRPr sz="636"/>
            </a:lvl4pPr>
            <a:lvl5pPr marL="1292242" indent="0">
              <a:buNone/>
              <a:defRPr sz="636"/>
            </a:lvl5pPr>
            <a:lvl6pPr marL="1615302" indent="0">
              <a:buNone/>
              <a:defRPr sz="636"/>
            </a:lvl6pPr>
            <a:lvl7pPr marL="1938363" indent="0">
              <a:buNone/>
              <a:defRPr sz="636"/>
            </a:lvl7pPr>
            <a:lvl8pPr marL="2261423" indent="0">
              <a:buNone/>
              <a:defRPr sz="636"/>
            </a:lvl8pPr>
            <a:lvl9pPr marL="2584484" indent="0">
              <a:buNone/>
              <a:defRPr sz="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DD7B-4AAF-45F7-909B-AD32F54AFF8B}" type="datetime1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9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C9BB-9D19-4056-BF0C-E09B6A58DF9C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871B-681D-43F4-A97E-40589C974016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52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3455" y="2271943"/>
            <a:ext cx="7065818" cy="478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6910" y="3388661"/>
            <a:ext cx="5818908" cy="347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B38D-D392-41DC-AEA0-C962A214C3D2}" type="datetime1">
              <a:rPr lang="en-US" smtClean="0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8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316"/>
            <a:fld id="{81D60167-4931-47E6-BA6A-407CBD079E47}" type="slidenum">
              <a:rPr lang="en-US" smtClean="0"/>
              <a:pPr marL="16316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2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7675" y="1590675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2EB11-107B-43C2-8467-6B7BA41B53FF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24CCA9AD-8A8C-41FB-82C3-59D2F0A6E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16088" y="1933317"/>
            <a:ext cx="8229600" cy="1405307"/>
          </a:xfrm>
          <a:prstGeom prst="rect">
            <a:avLst/>
          </a:prstGeom>
        </p:spPr>
        <p:txBody>
          <a:bodyPr/>
          <a:lstStyle>
            <a:lvl1pPr marL="0" marR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2954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  <a:sym typeface="Nokia Large" charset="0"/>
              </a:rPr>
              <a:t>Click to edit title style</a:t>
            </a: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-1"/>
            <a:ext cx="9144000" cy="58993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kia Sans Wide" charset="0"/>
                <a:ea typeface="SimSun" panose="02010600030101010101" pitchFamily="2" charset="-122"/>
              </a:defRPr>
            </a:lvl9pPr>
          </a:lstStyle>
          <a:p>
            <a:endParaRPr lang="en-US" altLang="en-US" sz="1846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51" y="3540642"/>
            <a:ext cx="7472368" cy="1991870"/>
          </a:xfrm>
          <a:prstGeom prst="rect">
            <a:avLst/>
          </a:prstGeom>
        </p:spPr>
        <p:txBody>
          <a:bodyPr/>
          <a:lstStyle>
            <a:lvl1pPr algn="ctr">
              <a:buNone/>
              <a:defRPr sz="2215" b="1">
                <a:latin typeface="Myriad Pro" pitchFamily="34" charset="0"/>
              </a:defRPr>
            </a:lvl1pPr>
            <a:lvl2pPr>
              <a:defRPr sz="2215"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642944827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7675" y="159067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1590675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92906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4443-5D4C-44FE-87AC-1DCAC28D2C67}" type="datetime1">
              <a:rPr lang="en-US" smtClean="0"/>
              <a:t>6/19/2019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D0CF125-AD3A-46BA-80EE-EC2AE4594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CE3A-D220-40A8-8CDE-51D81B9C814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8B53-795E-4085-A816-5D8EF92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85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1"/>
            <a:ext cx="8229600" cy="33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F8EA-043B-4373-B3A3-A5D4B2E1DE00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  <p:sldLayoutId id="2147483689" r:id="rId15"/>
  </p:sldLayoutIdLst>
  <p:hf sldNum="0" hdr="0" ftr="0" dt="0"/>
  <p:txStyles>
    <p:titleStyle>
      <a:lvl1pPr algn="ctr" defTabSz="323061" rtl="0" eaLnBrk="1" latinLnBrk="0" hangingPunct="1">
        <a:spcBef>
          <a:spcPct val="0"/>
        </a:spcBef>
        <a:buNone/>
        <a:defRPr sz="3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295" indent="-242295" algn="l" defTabSz="323061" rtl="0" eaLnBrk="1" latinLnBrk="0" hangingPunct="1">
        <a:spcBef>
          <a:spcPct val="20000"/>
        </a:spcBef>
        <a:buFont typeface="Arial"/>
        <a:buChar char="•"/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24974" indent="-201913" algn="l" defTabSz="323061" rtl="0" eaLnBrk="1" latinLnBrk="0" hangingPunct="1">
        <a:spcBef>
          <a:spcPct val="20000"/>
        </a:spcBef>
        <a:buFont typeface="Arial"/>
        <a:buChar char="–"/>
        <a:defRPr sz="1979" kern="1200">
          <a:solidFill>
            <a:schemeClr val="tx1"/>
          </a:solidFill>
          <a:latin typeface="+mn-lt"/>
          <a:ea typeface="+mn-ea"/>
          <a:cs typeface="+mn-cs"/>
        </a:defRPr>
      </a:lvl2pPr>
      <a:lvl3pPr marL="807652" indent="-161531" algn="l" defTabSz="323061" rtl="0" eaLnBrk="1" latinLnBrk="0" hangingPunct="1">
        <a:spcBef>
          <a:spcPct val="20000"/>
        </a:spcBef>
        <a:buFont typeface="Arial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130712" indent="-161531" algn="l" defTabSz="323061" rtl="0" eaLnBrk="1" latinLnBrk="0" hangingPunct="1">
        <a:spcBef>
          <a:spcPct val="20000"/>
        </a:spcBef>
        <a:buFont typeface="Arial"/>
        <a:buChar char="–"/>
        <a:defRPr sz="1413" kern="1200">
          <a:solidFill>
            <a:schemeClr val="tx1"/>
          </a:solidFill>
          <a:latin typeface="+mn-lt"/>
          <a:ea typeface="+mn-ea"/>
          <a:cs typeface="+mn-cs"/>
        </a:defRPr>
      </a:lvl4pPr>
      <a:lvl5pPr marL="1453773" indent="-161531" algn="l" defTabSz="323061" rtl="0" eaLnBrk="1" latinLnBrk="0" hangingPunct="1">
        <a:spcBef>
          <a:spcPct val="20000"/>
        </a:spcBef>
        <a:buFont typeface="Arial"/>
        <a:buChar char="»"/>
        <a:defRPr sz="1413" kern="1200">
          <a:solidFill>
            <a:schemeClr val="tx1"/>
          </a:solidFill>
          <a:latin typeface="+mn-lt"/>
          <a:ea typeface="+mn-ea"/>
          <a:cs typeface="+mn-cs"/>
        </a:defRPr>
      </a:lvl5pPr>
      <a:lvl6pPr marL="1776833" indent="-161531" algn="l" defTabSz="323061" rtl="0" eaLnBrk="1" latinLnBrk="0" hangingPunct="1">
        <a:spcBef>
          <a:spcPct val="20000"/>
        </a:spcBef>
        <a:buFont typeface="Arial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4" indent="-161531" algn="l" defTabSz="323061" rtl="0" eaLnBrk="1" latinLnBrk="0" hangingPunct="1">
        <a:spcBef>
          <a:spcPct val="20000"/>
        </a:spcBef>
        <a:buFont typeface="Arial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7pPr>
      <a:lvl8pPr marL="2422955" indent="-161531" algn="l" defTabSz="323061" rtl="0" eaLnBrk="1" latinLnBrk="0" hangingPunct="1">
        <a:spcBef>
          <a:spcPct val="20000"/>
        </a:spcBef>
        <a:buFont typeface="Arial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8pPr>
      <a:lvl9pPr marL="2746014" indent="-161531" algn="l" defTabSz="323061" rtl="0" eaLnBrk="1" latinLnBrk="0" hangingPunct="1">
        <a:spcBef>
          <a:spcPct val="20000"/>
        </a:spcBef>
        <a:buFont typeface="Arial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61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121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182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242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302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363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423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484" algn="l" defTabSz="323061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98403" y="3420035"/>
            <a:ext cx="7547201" cy="16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499" indent="-290499" algn="ctr" eaLnBrk="0" hangingPunct="0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2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90499" indent="-290499" algn="ctr" eaLnBrk="0" hangingPunct="0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Pre-Timed Signal Design</a:t>
            </a:r>
          </a:p>
          <a:p>
            <a:pPr marL="290499" indent="-290499" algn="ctr" eaLnBrk="0" hangingPunct="0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Actuated Signal Design</a:t>
            </a:r>
            <a:endParaRPr lang="en-US" sz="24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6413" y="1521695"/>
            <a:ext cx="77978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NSF RET Project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Modeling of Signalized Intersection Design and Impacts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0" y="6356351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2293941" y="682625"/>
            <a:ext cx="4541837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2127252" y="849313"/>
            <a:ext cx="4541839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0" name="Picture 11" descr="U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7" y="0"/>
            <a:ext cx="3659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31368-4C31-4DCF-8C92-E07DB784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21" y="1417638"/>
            <a:ext cx="8229600" cy="3387695"/>
          </a:xfrm>
        </p:spPr>
        <p:txBody>
          <a:bodyPr/>
          <a:lstStyle/>
          <a:p>
            <a:r>
              <a:rPr lang="en-US" dirty="0"/>
              <a:t>Step 5: Yellow and All- Red Times and Total Lost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4615B-6A3E-4034-BEBF-597AA139D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9" y="2227321"/>
            <a:ext cx="4459228" cy="3387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B428B-1ABC-4358-8517-2D92BDBA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85" y="2065917"/>
            <a:ext cx="3925736" cy="35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D83D-5E8F-4FF8-9E87-846BBD68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96" y="1368028"/>
            <a:ext cx="8229600" cy="4886998"/>
          </a:xfrm>
        </p:spPr>
        <p:txBody>
          <a:bodyPr>
            <a:normAutofit/>
          </a:bodyPr>
          <a:lstStyle/>
          <a:p>
            <a:r>
              <a:rPr lang="en-US" dirty="0"/>
              <a:t>Step 6: Maximum Green for Major Street and Minimum Green for Minor Street</a:t>
            </a:r>
          </a:p>
          <a:p>
            <a:pPr marL="0" indent="0">
              <a:buNone/>
            </a:pPr>
            <a:r>
              <a:rPr lang="en-US" dirty="0"/>
              <a:t>Initial Cycle Length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						Effective Green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Final Cycle Length = Total Green Time +Total Yellow time + Total All Red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F4629-707C-4A7B-97EC-95829E5F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1" y="2984241"/>
            <a:ext cx="4591259" cy="223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51C18-3EB0-4448-892E-57FBE50D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05" y="3873759"/>
            <a:ext cx="4100513" cy="11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16D9-A907-45D4-8F65-E79AD658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Pre-Timed Signal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058D-CDD6-4701-9967-44B3D786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1403"/>
            <a:ext cx="8229600" cy="3387695"/>
          </a:xfrm>
        </p:spPr>
        <p:txBody>
          <a:bodyPr/>
          <a:lstStyle/>
          <a:p>
            <a:r>
              <a:rPr lang="en-US" dirty="0"/>
              <a:t>Left Turn Requirement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9968-C331-42C1-BB5A-02A6594F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83" y="2941983"/>
            <a:ext cx="5706263" cy="2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199D-3FA9-4E05-87D5-3AB4248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7253"/>
            <a:ext cx="8229600" cy="3387695"/>
          </a:xfrm>
        </p:spPr>
        <p:txBody>
          <a:bodyPr/>
          <a:lstStyle/>
          <a:p>
            <a:r>
              <a:rPr lang="en-US" dirty="0"/>
              <a:t>Turning Equivalents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E3F15-AFE9-4246-BD8F-39636E43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06629"/>
            <a:ext cx="4770541" cy="3631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2DCBE-2DF2-484F-85FE-D86D8DBC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123" y="2703985"/>
            <a:ext cx="3794677" cy="26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0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68CA-31D6-4A9C-92D7-41021B5B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4488"/>
            <a:ext cx="8229600" cy="3387695"/>
          </a:xfrm>
        </p:spPr>
        <p:txBody>
          <a:bodyPr/>
          <a:lstStyle/>
          <a:p>
            <a:r>
              <a:rPr lang="en-US" dirty="0"/>
              <a:t>Yellow Interval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4D4CF-DC24-4022-B735-AC34E9EB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25" y="2275647"/>
            <a:ext cx="4000500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99DC3F-4DC8-4245-9C63-48C0A1362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2" y="3429000"/>
            <a:ext cx="5331516" cy="23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675A-F204-4447-AEDE-F8C47A5B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351722"/>
            <a:ext cx="8229600" cy="3387695"/>
          </a:xfrm>
        </p:spPr>
        <p:txBody>
          <a:bodyPr>
            <a:normAutofit/>
          </a:bodyPr>
          <a:lstStyle/>
          <a:p>
            <a:r>
              <a:rPr lang="en-US" sz="2400" dirty="0"/>
              <a:t>All Red Interval for each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9A1CB-65DB-479D-A9E3-E38182CF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6" y="2054141"/>
            <a:ext cx="5229225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F632D-154D-481B-B080-010DFDE4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8" y="4256594"/>
            <a:ext cx="5486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E8C-37FE-426B-8404-156C9443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723"/>
            <a:ext cx="8229600" cy="4956312"/>
          </a:xfrm>
        </p:spPr>
        <p:txBody>
          <a:bodyPr>
            <a:normAutofit/>
          </a:bodyPr>
          <a:lstStyle/>
          <a:p>
            <a:r>
              <a:rPr lang="en-US" dirty="0"/>
              <a:t>Cycle Length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Effective Green Total = C – L</a:t>
            </a:r>
          </a:p>
          <a:p>
            <a:r>
              <a:rPr lang="en-US" dirty="0"/>
              <a:t>Effective Green per Phase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CB8BA-4F7F-4D2B-9B45-F1514C0A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28" y="1814227"/>
            <a:ext cx="4466397" cy="2233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A03B6-FCFF-4C5D-AB95-07C31CD4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1" y="5210796"/>
            <a:ext cx="4143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8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F3EA-F0B3-421A-B09B-3A3DDFF0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5" y="1141487"/>
            <a:ext cx="7886700" cy="994172"/>
          </a:xfrm>
        </p:spPr>
        <p:txBody>
          <a:bodyPr/>
          <a:lstStyle/>
          <a:p>
            <a:r>
              <a:rPr lang="en-US" dirty="0"/>
              <a:t>Actuated Signal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F46F-423C-45F4-B2BB-2A1C6526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923"/>
            <a:ext cx="7886700" cy="3263504"/>
          </a:xfrm>
        </p:spPr>
        <p:txBody>
          <a:bodyPr/>
          <a:lstStyle/>
          <a:p>
            <a:r>
              <a:rPr lang="en-US" dirty="0"/>
              <a:t>Example 22-1</a:t>
            </a:r>
          </a:p>
          <a:p>
            <a:pPr marL="0" indent="0">
              <a:buNone/>
            </a:pPr>
            <a:r>
              <a:rPr lang="en-US" dirty="0"/>
              <a:t>Fig 22.6 shows an intersection that will be signalized using a semi-actuated controller. For convenience, the demand volumes shown have already been converted to through vehicle units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06C0E-35F2-4232-98DE-E03DFF56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59" y="3895577"/>
            <a:ext cx="4460682" cy="2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FF91-044F-4FF8-98B1-6B49A355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387695"/>
          </a:xfrm>
        </p:spPr>
        <p:txBody>
          <a:bodyPr/>
          <a:lstStyle/>
          <a:p>
            <a:r>
              <a:rPr lang="en-US" dirty="0"/>
              <a:t>Step 1 : Phasing</a:t>
            </a:r>
          </a:p>
          <a:p>
            <a:pPr lvl="1"/>
            <a:r>
              <a:rPr lang="en-US" dirty="0"/>
              <a:t>Phase 1 – Minor Street Movements</a:t>
            </a:r>
          </a:p>
          <a:p>
            <a:pPr lvl="1"/>
            <a:r>
              <a:rPr lang="en-US" dirty="0"/>
              <a:t>Phase 2 – Major Street Movements</a:t>
            </a:r>
          </a:p>
          <a:p>
            <a:endParaRPr lang="en-US" dirty="0"/>
          </a:p>
          <a:p>
            <a:r>
              <a:rPr lang="en-US" dirty="0"/>
              <a:t>Step 2 : Minimum Green Time and Detector Location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4B06C-35F3-4397-A80E-5848793E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32" y="3617145"/>
            <a:ext cx="4133136" cy="18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AEEC-1A08-47C1-862E-66127559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90" y="1683025"/>
            <a:ext cx="8329820" cy="4176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3: Passage Time</a:t>
            </a:r>
          </a:p>
          <a:p>
            <a:pPr lvl="1"/>
            <a:r>
              <a:rPr lang="en-US" dirty="0"/>
              <a:t>Minimum Passage Time: Regardless of type of detector being used, the passage time has a minimum value based on the location of point detector or the front edge of a presence detector.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 4: Sum of Critical-Lane Volumes</a:t>
            </a:r>
          </a:p>
          <a:p>
            <a:pPr lvl="1"/>
            <a:r>
              <a:rPr lang="en-US" dirty="0"/>
              <a:t>Volumes are to be converted into through vehicle equivalents and critical-lane volume for each phase are to be calculated.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CB0E2-4F87-4EBD-9BF2-290CDA5A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02" y="3084443"/>
            <a:ext cx="3907631" cy="11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202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Nokia Sans Wide</vt:lpstr>
      <vt:lpstr>Times New Roman</vt:lpstr>
      <vt:lpstr>Office Theme</vt:lpstr>
      <vt:lpstr>1_Office Theme</vt:lpstr>
      <vt:lpstr>PowerPoint Presentation</vt:lpstr>
      <vt:lpstr>Pre-Timed Signal Design</vt:lpstr>
      <vt:lpstr>PowerPoint Presentation</vt:lpstr>
      <vt:lpstr>PowerPoint Presentation</vt:lpstr>
      <vt:lpstr>PowerPoint Presentation</vt:lpstr>
      <vt:lpstr>PowerPoint Presentation</vt:lpstr>
      <vt:lpstr>Actuated Signal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Annam, Raja Bharat (annamrt)</dc:creator>
  <cp:lastModifiedBy>Annam, Raja Bharat (annamrt)</cp:lastModifiedBy>
  <cp:revision>41</cp:revision>
  <dcterms:created xsi:type="dcterms:W3CDTF">2019-06-19T18:03:07Z</dcterms:created>
  <dcterms:modified xsi:type="dcterms:W3CDTF">2019-06-19T19:32:29Z</dcterms:modified>
</cp:coreProperties>
</file>